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74" r:id="rId5"/>
    <p:sldId id="265" r:id="rId6"/>
    <p:sldId id="272" r:id="rId7"/>
    <p:sldId id="273" r:id="rId8"/>
    <p:sldId id="270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2017.08.29.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cktonatureproject.e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857364"/>
            <a:ext cx="7851648" cy="1000132"/>
          </a:xfrm>
        </p:spPr>
        <p:txBody>
          <a:bodyPr/>
          <a:lstStyle/>
          <a:p>
            <a:pPr algn="ctr"/>
            <a:r>
              <a:rPr lang="hu-HU" dirty="0" smtClean="0"/>
              <a:t>Back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Nature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857496"/>
            <a:ext cx="7854696" cy="2123640"/>
          </a:xfrm>
        </p:spPr>
        <p:txBody>
          <a:bodyPr/>
          <a:lstStyle/>
          <a:p>
            <a:pPr algn="ctr"/>
            <a:r>
              <a:rPr lang="hu-HU" dirty="0" smtClean="0"/>
              <a:t>Egy kísérleti, természet-közeli, innovatív pedagógia kifejlesztése általános iskolák számára</a:t>
            </a:r>
          </a:p>
          <a:p>
            <a:pPr algn="ctr"/>
            <a:endParaRPr lang="hu-HU" dirty="0" smtClean="0"/>
          </a:p>
          <a:p>
            <a:pPr algn="ctr"/>
            <a:endParaRPr lang="hu-HU" dirty="0" smtClean="0"/>
          </a:p>
          <a:p>
            <a:pPr algn="ctr"/>
            <a:endParaRPr lang="hu-HU" dirty="0" smtClean="0"/>
          </a:p>
          <a:p>
            <a:pPr algn="ctr"/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357166"/>
            <a:ext cx="1643074" cy="14287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4286256"/>
            <a:ext cx="2786795" cy="6560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143008"/>
          </a:xfrm>
        </p:spPr>
        <p:txBody>
          <a:bodyPr/>
          <a:lstStyle/>
          <a:p>
            <a:pPr algn="ctr"/>
            <a:r>
              <a:rPr lang="hu-HU" dirty="0" smtClean="0"/>
              <a:t>A projekt céljai: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285992"/>
            <a:ext cx="7854696" cy="3929090"/>
          </a:xfrm>
        </p:spPr>
        <p:txBody>
          <a:bodyPr>
            <a:normAutofit fontScale="92500" lnSpcReduction="20000"/>
          </a:bodyPr>
          <a:lstStyle/>
          <a:p>
            <a:pPr algn="l">
              <a:buFont typeface="Wingdings" pitchFamily="2" charset="2"/>
              <a:buChar char="Ø"/>
            </a:pPr>
            <a:r>
              <a:rPr lang="hu-HU" sz="2000" dirty="0" smtClean="0"/>
              <a:t> „Egy új együttműködési mechanizmus létrehozása Európában, ahol az általános iskolás gyerekeket tanulásra lehet ösztönözni, miközben elsajátítják a kulcskompetenciákat azáltal, hogy  a fenntarthatóság és a környezeti nevelés  módszereit használják” ( A projekt tartalmáról c. dokumentum)</a:t>
            </a:r>
          </a:p>
          <a:p>
            <a:pPr algn="l">
              <a:buFont typeface="Wingdings" pitchFamily="2" charset="2"/>
              <a:buChar char="Ø"/>
            </a:pPr>
            <a:r>
              <a:rPr lang="hu-HU" sz="2000" dirty="0" smtClean="0"/>
              <a:t> Újító szellemű, rugalmas kísérleti tanulási módszerek használata és a mindennapi életben, sok különböző szituációban és összefüggésben alkalmazható tudás  átadása </a:t>
            </a:r>
          </a:p>
          <a:p>
            <a:pPr algn="l">
              <a:buFont typeface="Wingdings" pitchFamily="2" charset="2"/>
              <a:buChar char="Ø"/>
            </a:pPr>
            <a:r>
              <a:rPr lang="hu-HU" sz="2000" dirty="0" smtClean="0"/>
              <a:t> nemzeteken túlnyúló dimenziók megvalósítása, több tudományágat felölelő megközelítés, mely megvilágítja összefonódásukat</a:t>
            </a:r>
          </a:p>
          <a:p>
            <a:pPr algn="l">
              <a:buFont typeface="Wingdings" pitchFamily="2" charset="2"/>
              <a:buChar char="Ø"/>
            </a:pPr>
            <a:r>
              <a:rPr lang="hu-HU" sz="2000" dirty="0" smtClean="0"/>
              <a:t> összhangban van az Európai Parlament és az Európai  Tanács élethosszig tartó tanulásra , a kulcskompetenciákra  és a környezeti nevelésre vonatkozó ajánlásaival </a:t>
            </a:r>
          </a:p>
          <a:p>
            <a:pPr algn="l">
              <a:buFont typeface="Wingdings" pitchFamily="2" charset="2"/>
              <a:buChar char="Ø"/>
            </a:pPr>
            <a:r>
              <a:rPr lang="hu-HU" sz="2000" dirty="0" smtClean="0"/>
              <a:t> időtartama: 2016.10.01.-2018.09.30. (24 hónap)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62864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projekt résztvevői: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071678"/>
            <a:ext cx="7854696" cy="378621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hu-HU" sz="2000" b="1" dirty="0" smtClean="0"/>
              <a:t> Pályázó szervezet: Zrínyi Miklós-Bolyai János Általános Iskola, Nagykanizsa , karöltve  a Nagykanizsai Tankerületi Központtal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dirty="0" smtClean="0"/>
              <a:t> Projekt partner 1: IMRO –DDKK Nonprofit Kft., Nagykanizsa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dirty="0" smtClean="0"/>
              <a:t> Projekt partner 2: Maribori Egyetem – Energiatechnológiai Tanszék, </a:t>
            </a:r>
            <a:r>
              <a:rPr lang="hu-HU" sz="2000" b="1" dirty="0" err="1" smtClean="0"/>
              <a:t>Velenje</a:t>
            </a:r>
            <a:r>
              <a:rPr lang="hu-HU" sz="2000" b="1" dirty="0" smtClean="0"/>
              <a:t>, Szlovénia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dirty="0" smtClean="0"/>
              <a:t> Projekt partner 3: DOŠ I LENDAVA, Lendva, Szlovénia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dirty="0" smtClean="0"/>
              <a:t> Projekt partner 4: </a:t>
            </a:r>
            <a:r>
              <a:rPr lang="hu-HU" sz="2000" b="1" dirty="0" err="1" smtClean="0"/>
              <a:t>Focus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Eco</a:t>
            </a:r>
            <a:r>
              <a:rPr lang="hu-HU" sz="2000" b="1" dirty="0" smtClean="0"/>
              <a:t> Központ, Marosvásárhely, Románia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dirty="0" smtClean="0"/>
              <a:t> Projekt partner 5: </a:t>
            </a:r>
            <a:r>
              <a:rPr lang="hu-HU" sz="2000" b="1" dirty="0" err="1" smtClean="0"/>
              <a:t>Scoala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Gimnaziala</a:t>
            </a:r>
            <a:r>
              <a:rPr lang="hu-HU" sz="2000" b="1" dirty="0" smtClean="0"/>
              <a:t> "</a:t>
            </a:r>
            <a:r>
              <a:rPr lang="hu-HU" sz="2000" b="1" dirty="0" err="1" smtClean="0"/>
              <a:t>Szentivani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Mihaly</a:t>
            </a:r>
            <a:r>
              <a:rPr lang="hu-HU" sz="2000" b="1" dirty="0" smtClean="0"/>
              <a:t>", </a:t>
            </a:r>
            <a:r>
              <a:rPr lang="hu-HU" sz="2000" b="1" dirty="0" err="1" smtClean="0"/>
              <a:t>Galesti</a:t>
            </a:r>
            <a:r>
              <a:rPr lang="hu-HU" sz="2000" b="1" dirty="0" smtClean="0"/>
              <a:t>, Románia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071546"/>
            <a:ext cx="785164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Találkozók (meetingek):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000240"/>
            <a:ext cx="7854696" cy="4572032"/>
          </a:xfrm>
        </p:spPr>
        <p:txBody>
          <a:bodyPr>
            <a:normAutofit fontScale="55000" lnSpcReduction="20000"/>
          </a:bodyPr>
          <a:lstStyle/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2016. november: </a:t>
            </a:r>
            <a:r>
              <a:rPr lang="hu-HU" sz="2800" dirty="0" err="1" smtClean="0"/>
              <a:t>Kick-off</a:t>
            </a:r>
            <a:r>
              <a:rPr lang="hu-HU" sz="2800" dirty="0" smtClean="0"/>
              <a:t> meeting (bevezető találkozó) + az első találkozó,  Nagykanizsa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2016. december: Maribor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február: Marosvásárhely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április: Nagykanizsa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április: Maribor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május: Lendva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június: </a:t>
            </a:r>
            <a:r>
              <a:rPr lang="hu-HU" sz="2800" dirty="0" err="1" smtClean="0"/>
              <a:t>Galesti</a:t>
            </a:r>
            <a:endParaRPr lang="hu-HU" sz="2800" dirty="0" smtClean="0"/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július: Nagykanizsa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szeptember: Maribor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2017. október: Marosvásárhely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2017. november: Marosvásárhely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2018. április: Lendva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2018. június: Nagykanizsa (kiértékelés)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2018. augusztus: </a:t>
            </a:r>
            <a:r>
              <a:rPr lang="hu-HU" sz="2800" dirty="0" err="1" smtClean="0"/>
              <a:t>Galesti</a:t>
            </a:r>
            <a:r>
              <a:rPr lang="hu-HU" sz="2800" dirty="0" smtClean="0"/>
              <a:t> (kiértékelés)</a:t>
            </a:r>
          </a:p>
          <a:p>
            <a:pPr algn="l">
              <a:buFont typeface="Wingdings" pitchFamily="2" charset="2"/>
              <a:buChar char="Ø"/>
            </a:pPr>
            <a:r>
              <a:rPr lang="hu-HU" sz="2800" dirty="0" smtClean="0"/>
              <a:t> 2018. szeptember: Nagykanizsa (kiértékelés)</a:t>
            </a:r>
          </a:p>
          <a:p>
            <a:pPr algn="l"/>
            <a:r>
              <a:rPr lang="hu-HU" sz="3600" b="1" dirty="0" smtClean="0"/>
              <a:t>Összesen  15 alkalom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77151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projekt tartalma: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854696" cy="4286280"/>
          </a:xfrm>
        </p:spPr>
        <p:txBody>
          <a:bodyPr/>
          <a:lstStyle/>
          <a:p>
            <a:pPr algn="l">
              <a:buFont typeface="Wingdings" pitchFamily="2" charset="2"/>
              <a:buChar char="v"/>
            </a:pPr>
            <a:endParaRPr lang="hu-HU" sz="2000" b="1" i="1" dirty="0" smtClean="0"/>
          </a:p>
          <a:p>
            <a:pPr algn="l">
              <a:buFont typeface="Wingdings" pitchFamily="2" charset="2"/>
              <a:buChar char="v"/>
            </a:pPr>
            <a:endParaRPr lang="hu-HU" sz="2000" b="1" i="1" dirty="0" smtClean="0"/>
          </a:p>
          <a:p>
            <a:pPr algn="l">
              <a:buFont typeface="Wingdings" pitchFamily="2" charset="2"/>
              <a:buChar char="v"/>
            </a:pPr>
            <a:r>
              <a:rPr lang="hu-HU" sz="2000" b="1" i="1" dirty="0" smtClean="0"/>
              <a:t>Szellemi termék (O1): Egy a jelenlegi kísérleti tanulási gyakorlatokra vonatkozó áttekintő elemzés kidolgozása 9-11 éves általános iskolás gyerekek kulcskompetenciáinak fejlesztése érdekében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i="1" dirty="0" smtClean="0"/>
              <a:t> Szellemi termék (O2): kísérleti, természet-közeli, újító szellemű pedagógia kialakítása általános iskolák számára</a:t>
            </a:r>
          </a:p>
          <a:p>
            <a:pPr algn="l">
              <a:buFont typeface="Wingdings" pitchFamily="2" charset="2"/>
              <a:buChar char="v"/>
            </a:pPr>
            <a:r>
              <a:rPr lang="hu-HU" sz="2000" b="1" i="1" dirty="0" smtClean="0"/>
              <a:t>  Szellemi termék (O2): A tervezett pedagógia kivitelezése teszt céljából (Időtartam: 6 hónap)</a:t>
            </a:r>
            <a:endParaRPr lang="hu-HU" sz="2000" dirty="0" smtClean="0"/>
          </a:p>
          <a:p>
            <a:pPr algn="l"/>
            <a:endParaRPr lang="hu-HU" dirty="0" smtClean="0"/>
          </a:p>
          <a:p>
            <a:pPr algn="ct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392"/>
          </a:xfrm>
        </p:spPr>
        <p:txBody>
          <a:bodyPr/>
          <a:lstStyle/>
          <a:p>
            <a:pPr algn="ctr"/>
            <a:r>
              <a:rPr lang="hu-HU" dirty="0" smtClean="0"/>
              <a:t>Tevékenységek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854696" cy="4286280"/>
          </a:xfrm>
        </p:spPr>
        <p:txBody>
          <a:bodyPr>
            <a:normAutofit/>
          </a:bodyPr>
          <a:lstStyle/>
          <a:p>
            <a:pPr algn="ctr"/>
            <a:r>
              <a:rPr lang="hu-HU" sz="2000" b="1" u="sng" dirty="0" smtClean="0"/>
              <a:t>Szellemi termék, a tananyag kidolgozása</a:t>
            </a:r>
          </a:p>
          <a:p>
            <a:pPr algn="ctr"/>
            <a:endParaRPr lang="hu-HU" sz="2000" b="1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643042" y="2714620"/>
          <a:ext cx="6096000" cy="2037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438"/>
                <a:gridCol w="2976562"/>
              </a:tblGrid>
              <a:tr h="574004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Szakember megnevezése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Munkanapjainak száma</a:t>
                      </a:r>
                      <a:endParaRPr lang="hu-HU" dirty="0"/>
                    </a:p>
                  </a:txBody>
                  <a:tcPr/>
                </a:tc>
              </a:tr>
              <a:tr h="257978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Kutató/Tanár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59</a:t>
                      </a:r>
                      <a:endParaRPr lang="hu-HU" dirty="0"/>
                    </a:p>
                  </a:txBody>
                  <a:tcPr/>
                </a:tc>
              </a:tr>
              <a:tr h="13430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Technikai munkatárs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44</a:t>
                      </a:r>
                      <a:endParaRPr lang="hu-HU" dirty="0"/>
                    </a:p>
                  </a:txBody>
                  <a:tcPr/>
                </a:tc>
              </a:tr>
              <a:tr h="257978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Adminisztratív munkatárs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</a:t>
                      </a:r>
                      <a:endParaRPr lang="hu-HU" dirty="0"/>
                    </a:p>
                  </a:txBody>
                  <a:tcPr/>
                </a:tc>
              </a:tr>
              <a:tr h="257978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Menedzser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1143008"/>
          </a:xfrm>
        </p:spPr>
        <p:txBody>
          <a:bodyPr/>
          <a:lstStyle/>
          <a:p>
            <a:pPr algn="ctr"/>
            <a:r>
              <a:rPr lang="hu-HU" dirty="0" smtClean="0"/>
              <a:t>Események: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4357718"/>
          </a:xfrm>
        </p:spPr>
        <p:txBody>
          <a:bodyPr>
            <a:normAutofit/>
          </a:bodyPr>
          <a:lstStyle/>
          <a:p>
            <a:pPr algn="ctr"/>
            <a:r>
              <a:rPr lang="hu-HU" sz="2000" b="1" u="sng" dirty="0" err="1" smtClean="0">
                <a:latin typeface="+mj-lt"/>
              </a:rPr>
              <a:t>Train</a:t>
            </a:r>
            <a:r>
              <a:rPr lang="hu-HU" sz="2000" b="1" u="sng" dirty="0" smtClean="0">
                <a:latin typeface="+mj-lt"/>
              </a:rPr>
              <a:t> </a:t>
            </a:r>
            <a:r>
              <a:rPr lang="hu-HU" sz="2000" b="1" u="sng" dirty="0" err="1" smtClean="0">
                <a:latin typeface="+mj-lt"/>
              </a:rPr>
              <a:t>the</a:t>
            </a:r>
            <a:r>
              <a:rPr lang="hu-HU" sz="2000" b="1" u="sng" dirty="0" smtClean="0">
                <a:latin typeface="+mj-lt"/>
              </a:rPr>
              <a:t> </a:t>
            </a:r>
            <a:r>
              <a:rPr lang="hu-HU" sz="2000" b="1" u="sng" dirty="0" err="1" smtClean="0">
                <a:latin typeface="+mj-lt"/>
              </a:rPr>
              <a:t>trainer</a:t>
            </a:r>
            <a:r>
              <a:rPr lang="hu-HU" sz="2000" b="1" u="sng" dirty="0" smtClean="0">
                <a:latin typeface="+mj-lt"/>
              </a:rPr>
              <a:t> (tanárképzés) Nagykanizsán</a:t>
            </a:r>
            <a:endParaRPr lang="hu-HU" sz="2000" b="1" dirty="0" smtClean="0">
              <a:latin typeface="+mj-lt"/>
            </a:endParaRPr>
          </a:p>
          <a:p>
            <a:pPr algn="ctr"/>
            <a:endParaRPr lang="hu-HU" sz="2000" b="1" u="sng" dirty="0" smtClean="0"/>
          </a:p>
          <a:p>
            <a:pPr algn="l"/>
            <a:r>
              <a:rPr lang="hu-HU" sz="2000" b="1" dirty="0" smtClean="0">
                <a:latin typeface="+mj-lt"/>
              </a:rPr>
              <a:t>RÉSZTVEVŐK SZÁMA:     4 FŐ</a:t>
            </a:r>
          </a:p>
          <a:p>
            <a:pPr algn="l"/>
            <a:endParaRPr lang="hu-HU" sz="2000" b="1" dirty="0" smtClean="0">
              <a:latin typeface="+mj-lt"/>
            </a:endParaRPr>
          </a:p>
          <a:p>
            <a:pPr algn="l"/>
            <a:r>
              <a:rPr lang="hu-HU" sz="2000" b="1" dirty="0" smtClean="0">
                <a:latin typeface="+mj-lt"/>
              </a:rPr>
              <a:t>KÉPZÉS IDŐTARTAMA:     5 NAP</a:t>
            </a:r>
          </a:p>
          <a:p>
            <a:pPr algn="l"/>
            <a:endParaRPr lang="hu-HU" sz="2000" b="1" dirty="0" smtClean="0">
              <a:latin typeface="+mj-lt"/>
            </a:endParaRPr>
          </a:p>
          <a:p>
            <a:pPr algn="ctr"/>
            <a:r>
              <a:rPr lang="hu-HU" sz="2000" b="1" u="sng" dirty="0" smtClean="0">
                <a:latin typeface="+mj-lt"/>
              </a:rPr>
              <a:t>5 napos tábor Romániában</a:t>
            </a:r>
          </a:p>
          <a:p>
            <a:pPr algn="ctr"/>
            <a:endParaRPr lang="hu-HU" sz="2000" b="1" u="sng" dirty="0" smtClean="0">
              <a:latin typeface="+mj-lt"/>
            </a:endParaRPr>
          </a:p>
          <a:p>
            <a:pPr algn="l"/>
            <a:r>
              <a:rPr lang="hu-HU" sz="2000" b="1" dirty="0" smtClean="0">
                <a:latin typeface="+mj-lt"/>
              </a:rPr>
              <a:t>RÉSZTVEVŐK SZÁMA:     3 PEDAGÓGUS  ÉS    15 DIÁK</a:t>
            </a:r>
          </a:p>
          <a:p>
            <a:pPr algn="l"/>
            <a:endParaRPr lang="hu-HU" sz="2000" b="1" dirty="0" smtClean="0">
              <a:latin typeface="+mj-lt"/>
            </a:endParaRPr>
          </a:p>
          <a:p>
            <a:pPr algn="l"/>
            <a:r>
              <a:rPr lang="hu-HU" sz="2000" b="1" dirty="0" smtClean="0">
                <a:latin typeface="+mj-lt"/>
              </a:rPr>
              <a:t>TÁBOR IDŐTARTAMA:      5 NAP</a:t>
            </a:r>
            <a:endParaRPr lang="hu-HU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3400" y="1000108"/>
            <a:ext cx="7851648" cy="928694"/>
          </a:xfrm>
        </p:spPr>
        <p:txBody>
          <a:bodyPr/>
          <a:lstStyle/>
          <a:p>
            <a:pPr algn="ctr"/>
            <a:r>
              <a:rPr lang="hu-HU" dirty="0" smtClean="0"/>
              <a:t>A projekt elérhetőségei: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4429156"/>
          </a:xfrm>
        </p:spPr>
        <p:txBody>
          <a:bodyPr>
            <a:normAutofit/>
          </a:bodyPr>
          <a:lstStyle/>
          <a:p>
            <a:pPr algn="l"/>
            <a:endParaRPr lang="hu-HU" sz="2800" dirty="0" smtClean="0"/>
          </a:p>
          <a:p>
            <a:pPr algn="l"/>
            <a:r>
              <a:rPr lang="hu-HU" sz="2800" dirty="0" smtClean="0"/>
              <a:t>web:</a:t>
            </a:r>
            <a:r>
              <a:rPr lang="hu-HU" sz="2800" b="1" dirty="0" smtClean="0"/>
              <a:t> </a:t>
            </a:r>
            <a:r>
              <a:rPr lang="hu-HU" sz="2800" u="sng" dirty="0" err="1" smtClean="0">
                <a:hlinkClick r:id="rId2"/>
              </a:rPr>
              <a:t>www.backtonatureproject.eu</a:t>
            </a:r>
            <a:endParaRPr lang="hu-HU" sz="2800" u="sng" dirty="0" smtClean="0"/>
          </a:p>
          <a:p>
            <a:pPr algn="l"/>
            <a:endParaRPr lang="hu-HU" sz="2800" u="sng" dirty="0" smtClean="0"/>
          </a:p>
          <a:p>
            <a:pPr algn="l"/>
            <a:r>
              <a:rPr lang="hu-HU" sz="2800" dirty="0" smtClean="0"/>
              <a:t>email:</a:t>
            </a:r>
            <a:r>
              <a:rPr lang="hu-HU" sz="2800" dirty="0" err="1" smtClean="0"/>
              <a:t>backtonatureproject</a:t>
            </a:r>
            <a:r>
              <a:rPr lang="hu-HU" sz="2800" dirty="0" smtClean="0"/>
              <a:t>@</a:t>
            </a:r>
            <a:r>
              <a:rPr lang="hu-HU" sz="2800" dirty="0" err="1" smtClean="0"/>
              <a:t>gmail.com</a:t>
            </a:r>
            <a:endParaRPr lang="hu-HU" sz="2800" dirty="0" smtClean="0"/>
          </a:p>
          <a:p>
            <a:pPr algn="l"/>
            <a:endParaRPr lang="hu-HU" sz="2800" dirty="0" smtClean="0"/>
          </a:p>
          <a:p>
            <a:pPr algn="l"/>
            <a:r>
              <a:rPr lang="hu-HU" sz="2800" dirty="0" err="1" smtClean="0"/>
              <a:t>facebook</a:t>
            </a:r>
            <a:r>
              <a:rPr lang="hu-HU" sz="2800" dirty="0" smtClean="0"/>
              <a:t>: Erasmus+:Back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nature</a:t>
            </a:r>
            <a:endParaRPr lang="hu-HU" sz="2800" dirty="0" smtClean="0"/>
          </a:p>
          <a:p>
            <a:pPr algn="l"/>
            <a:endParaRPr lang="hu-HU" sz="2800" u="sng" dirty="0" smtClean="0"/>
          </a:p>
          <a:p>
            <a:pPr algn="l"/>
            <a:endParaRPr lang="hu-HU" sz="2800" u="sng" dirty="0" smtClean="0"/>
          </a:p>
          <a:p>
            <a:pPr algn="l"/>
            <a:endParaRPr lang="hu-HU" sz="2400" u="sng" dirty="0" smtClean="0"/>
          </a:p>
          <a:p>
            <a:pPr algn="l"/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463</Words>
  <PresentationFormat>Diavetítés a képernyőre (4:3 oldalarány)</PresentationFormat>
  <Paragraphs>73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Back to Nature</vt:lpstr>
      <vt:lpstr>A projekt céljai:</vt:lpstr>
      <vt:lpstr>A projekt résztvevői:</vt:lpstr>
      <vt:lpstr>Találkozók (meetingek):</vt:lpstr>
      <vt:lpstr>A projekt tartalma:</vt:lpstr>
      <vt:lpstr>Tevékenységek</vt:lpstr>
      <vt:lpstr>Események:</vt:lpstr>
      <vt:lpstr>A projekt elérhetőségei: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Nature</dc:title>
  <dc:creator>Computer</dc:creator>
  <cp:lastModifiedBy>Computer</cp:lastModifiedBy>
  <cp:revision>75</cp:revision>
  <dcterms:created xsi:type="dcterms:W3CDTF">2017-08-27T18:18:28Z</dcterms:created>
  <dcterms:modified xsi:type="dcterms:W3CDTF">2017-08-29T17:28:08Z</dcterms:modified>
</cp:coreProperties>
</file>